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9" r:id="rId2"/>
    <p:sldId id="260" r:id="rId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64646"/>
    <a:srgbClr val="504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70" y="-108"/>
      </p:cViewPr>
      <p:guideLst>
        <p:guide orient="horz" pos="3462"/>
        <p:guide orient="horz" pos="4170"/>
        <p:guide pos="54"/>
        <p:guide pos="5720"/>
        <p:guide pos="29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97BE67-A049-47C9-B7BA-29B2C2FC7C99}" type="datetimeFigureOut">
              <a:rPr lang="fi-FI" smtClean="0"/>
              <a:pPr/>
              <a:t>16.1.2013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25C8F4-A860-45F3-A406-FE5D9E46C247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3440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813767"/>
          </a:xfrm>
        </p:spPr>
        <p:txBody>
          <a:bodyPr anchor="b">
            <a:noAutofit/>
          </a:bodyPr>
          <a:lstStyle>
            <a:lvl1pPr marL="0" indent="0">
              <a:buNone/>
              <a:defRPr sz="24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348879"/>
            <a:ext cx="4040188" cy="377728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813767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348879"/>
            <a:ext cx="4041775" cy="377728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Alatunnisteen paikkamerk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avi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 hasCustomPrompt="1"/>
          </p:nvPr>
        </p:nvSpPr>
        <p:spPr>
          <a:xfrm>
            <a:off x="360000" y="360000"/>
            <a:ext cx="8424000" cy="551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 dirty="0" smtClean="0"/>
              <a:t>Valitse paikkamerkki ja liitä kaavio Excelistä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58876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an numeron paikkamerkki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pic>
        <p:nvPicPr>
          <p:cNvPr id="7" name="Picture 15" descr="OP-Pohjola_CorelDraw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025" y="6297613"/>
            <a:ext cx="8997950" cy="495300"/>
          </a:xfrm>
          <a:prstGeom prst="rect">
            <a:avLst/>
          </a:prstGeom>
          <a:noFill/>
        </p:spPr>
      </p:pic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06359" y="6378234"/>
            <a:ext cx="59118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464646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82036" y="0"/>
            <a:ext cx="561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B126F-9180-4892-9251-906FFB152D2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8" name="Confidentiality"/>
          <p:cNvSpPr/>
          <p:nvPr/>
        </p:nvSpPr>
        <p:spPr>
          <a:xfrm rot="16200000">
            <a:off x="-954000" y="5050800"/>
            <a:ext cx="2160000" cy="21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46800" rIns="90000" bIns="46800" rtlCol="0" anchor="ctr" anchorCtr="0"/>
          <a:lstStyle/>
          <a:p>
            <a:pPr algn="l"/>
            <a:r>
              <a:rPr lang="fi-FI" sz="800" smtClean="0">
                <a:solidFill>
                  <a:srgbClr val="000000"/>
                </a:solidFill>
              </a:rPr>
              <a:t>© OP-Pohjola</a:t>
            </a:r>
            <a:endParaRPr lang="fi-FI" sz="800" dirty="0" smtClean="0">
              <a:solidFill>
                <a:srgbClr val="000000"/>
              </a:solidFill>
            </a:endParaRPr>
          </a:p>
        </p:txBody>
      </p:sp>
      <p:pic>
        <p:nvPicPr>
          <p:cNvPr id="9" name="Kuva 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6665" y="6372448"/>
            <a:ext cx="356220" cy="35622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7" r:id="rId4"/>
    <p:sldLayoutId id="2147483684" r:id="rId5"/>
    <p:sldLayoutId id="2147483678" r:id="rId6"/>
    <p:sldLayoutId id="2147483679" r:id="rId7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3200" b="0" kern="1200">
          <a:solidFill>
            <a:srgbClr val="464646"/>
          </a:solidFill>
          <a:latin typeface="Calibri" pitchFamily="34" charset="0"/>
          <a:ea typeface="+mj-ea"/>
          <a:cs typeface="Calibr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6A10"/>
        </a:buClr>
        <a:buSzPct val="100000"/>
        <a:buFont typeface="Wingdings" pitchFamily="2" charset="2"/>
        <a:buChar char=""/>
        <a:defRPr sz="2400" kern="120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SzPct val="100000"/>
        <a:buFont typeface="Wingdings" pitchFamily="2" charset="2"/>
        <a:buChar char=""/>
        <a:defRPr sz="1800" kern="1200">
          <a:solidFill>
            <a:schemeClr val="tx1"/>
          </a:solidFill>
          <a:latin typeface="+mn-lt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4"/>
        </a:buClr>
        <a:buSzPct val="100000"/>
        <a:buFont typeface="Wingdings" pitchFamily="2" charset="2"/>
        <a:buChar char=""/>
        <a:defRPr sz="1800" kern="1200">
          <a:solidFill>
            <a:schemeClr val="tx1"/>
          </a:solidFill>
          <a:latin typeface="+mn-lt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Wingdings" pitchFamily="2" charset="2"/>
        <a:buChar char=""/>
        <a:defRPr sz="1800" kern="1200">
          <a:solidFill>
            <a:schemeClr val="tx1"/>
          </a:solidFill>
          <a:latin typeface="+mn-lt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4"/>
        </a:buClr>
        <a:buSzPct val="100000"/>
        <a:buFont typeface="Wingdings" pitchFamily="2" charset="2"/>
        <a:buChar char=""/>
        <a:defRPr sz="1800" kern="1200">
          <a:solidFill>
            <a:schemeClr val="tx1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kl.fi/teemasivut/sepa/tekninen_dokumentaatio/Dokumentit/Suoramaksulomake.do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kl.fi/teemasivut/sepa/tekninen_dokumentaatio/Dokumentit/laskuttajan_migraatio-ohje_26032012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latin typeface="Calibri" pitchFamily="34" charset="0"/>
                <a:cs typeface="Calibri" pitchFamily="34" charset="0"/>
              </a:rPr>
              <a:t>Suoramaksun käyttöönotto ja käyttö</a:t>
            </a:r>
          </a:p>
        </p:txBody>
      </p:sp>
      <p:sp>
        <p:nvSpPr>
          <p:cNvPr id="16387" name="Sisällön paikkamerkki 2"/>
          <p:cNvSpPr>
            <a:spLocks noGrp="1"/>
          </p:cNvSpPr>
          <p:nvPr>
            <p:ph idx="1"/>
          </p:nvPr>
        </p:nvSpPr>
        <p:spPr>
          <a:xfrm>
            <a:off x="395536" y="1484784"/>
            <a:ext cx="8363272" cy="4778034"/>
          </a:xfrm>
        </p:spPr>
        <p:txBody>
          <a:bodyPr>
            <a:normAutofit lnSpcReduction="10000"/>
          </a:bodyPr>
          <a:lstStyle/>
          <a:p>
            <a:pPr>
              <a:buFont typeface="+mj-lt"/>
              <a:buAutoNum type="arabicPeriod"/>
            </a:pPr>
            <a:r>
              <a:rPr lang="fi-FI" sz="1800" dirty="0" smtClean="0"/>
              <a:t>Laskuttaja lisää laskuttajailmoitukselle tiedon myös suoramaksun tarjoamisesta</a:t>
            </a:r>
          </a:p>
          <a:p>
            <a:pPr lvl="1"/>
            <a:r>
              <a:rPr lang="fi-FI" sz="1400" dirty="0" smtClean="0"/>
              <a:t>Ilmoitetaan suoramaksun palvelutasotunnuksella (</a:t>
            </a:r>
            <a:r>
              <a:rPr lang="fi-FI" sz="1400" dirty="0" err="1" smtClean="0"/>
              <a:t>SellerServiceCode-elementti</a:t>
            </a:r>
            <a:r>
              <a:rPr lang="fi-FI" sz="1400" dirty="0" smtClean="0"/>
              <a:t>)</a:t>
            </a:r>
          </a:p>
          <a:p>
            <a:pPr lvl="1"/>
            <a:r>
              <a:rPr lang="fi-FI" sz="1400" dirty="0" smtClean="0"/>
              <a:t>Päivitys tehdään ilmoitussanoman version 2.0 mukaisena</a:t>
            </a:r>
          </a:p>
          <a:p>
            <a:pPr lvl="1"/>
            <a:r>
              <a:rPr lang="fi-FI" sz="1400" dirty="0" smtClean="0"/>
              <a:t>Sanoman voi muodostaa Finanssialan keskusliiton tarjoamalla ohjelmalla</a:t>
            </a:r>
          </a:p>
          <a:p>
            <a:pPr marL="457200" lvl="1" indent="0">
              <a:buNone/>
            </a:pPr>
            <a:endParaRPr lang="fi-FI" sz="1400" dirty="0" smtClean="0"/>
          </a:p>
          <a:p>
            <a:pPr>
              <a:buFont typeface="+mj-lt"/>
              <a:buAutoNum type="arabicPeriod"/>
            </a:pPr>
            <a:r>
              <a:rPr lang="fi-FI" sz="1800" dirty="0" smtClean="0"/>
              <a:t>Laskuttaja alkaa ottaa vastaan e-laskun vastaanottoilmoitusten lisäksi myös suoramaksun vastaanottoilmoituksia</a:t>
            </a:r>
          </a:p>
          <a:p>
            <a:pPr lvl="1"/>
            <a:r>
              <a:rPr lang="fi-FI" sz="1400" dirty="0" smtClean="0"/>
              <a:t>Muuten samanlaiset sanomat, </a:t>
            </a:r>
            <a:r>
              <a:rPr lang="fi-FI" sz="1400" dirty="0"/>
              <a:t>mutta  </a:t>
            </a:r>
            <a:r>
              <a:rPr lang="fi-FI" sz="1400" dirty="0" smtClean="0"/>
              <a:t>tieto siitä, </a:t>
            </a:r>
            <a:r>
              <a:rPr lang="fi-FI" sz="1400" dirty="0"/>
              <a:t>käyttääkö maksaja suoramaksua vai </a:t>
            </a:r>
            <a:r>
              <a:rPr lang="fi-FI" sz="1400" dirty="0" smtClean="0"/>
              <a:t>e-laskua, ilmoitetaan </a:t>
            </a:r>
            <a:r>
              <a:rPr lang="fi-FI" sz="1400" dirty="0" err="1" smtClean="0"/>
              <a:t>BuyerServiceCode-elementissä</a:t>
            </a:r>
            <a:r>
              <a:rPr lang="fi-FI" sz="1400" dirty="0" smtClean="0"/>
              <a:t>.</a:t>
            </a:r>
          </a:p>
          <a:p>
            <a:pPr marL="457200" lvl="1" indent="0">
              <a:buNone/>
            </a:pPr>
            <a:endParaRPr lang="fi-FI" sz="1400" dirty="0"/>
          </a:p>
          <a:p>
            <a:pPr>
              <a:buFont typeface="+mj-lt"/>
              <a:buAutoNum type="arabicPeriod"/>
            </a:pPr>
            <a:r>
              <a:rPr lang="fi-FI" sz="1800" dirty="0" smtClean="0"/>
              <a:t>Laskuttaja merkitsee asiakkaat tietojärjestelmiinsä joko e-lasku- tai suoramaksuasiakkaiksi</a:t>
            </a:r>
          </a:p>
          <a:p>
            <a:pPr marL="457200" lvl="1" indent="0">
              <a:buNone/>
            </a:pPr>
            <a:endParaRPr lang="fi-FI" sz="1400" dirty="0" smtClean="0"/>
          </a:p>
          <a:p>
            <a:pPr>
              <a:buFont typeface="+mj-lt"/>
              <a:buAutoNum type="arabicPeriod"/>
            </a:pPr>
            <a:r>
              <a:rPr lang="fi-FI" sz="1800" dirty="0" smtClean="0"/>
              <a:t>Laskuttaja lähettää sekä e-laskut että suoramaksun laskut (laskukopiot) pankkiin </a:t>
            </a:r>
          </a:p>
          <a:p>
            <a:pPr lvl="1"/>
            <a:r>
              <a:rPr lang="fi-FI" sz="1400" dirty="0" smtClean="0"/>
              <a:t>Edellyttää siirtymistä </a:t>
            </a:r>
            <a:r>
              <a:rPr lang="fi-FI" sz="1400" dirty="0" err="1"/>
              <a:t>Finvoice-laskusanomissa</a:t>
            </a:r>
            <a:r>
              <a:rPr lang="fi-FI" sz="1400" dirty="0"/>
              <a:t> </a:t>
            </a:r>
            <a:r>
              <a:rPr lang="fi-FI" sz="1400" dirty="0" smtClean="0"/>
              <a:t>2.0-versioon, jossa uutena suoramaksun laskukoodi INV09</a:t>
            </a:r>
          </a:p>
          <a:p>
            <a:pPr marL="457200" lvl="1" indent="0">
              <a:buNone/>
            </a:pPr>
            <a:endParaRPr lang="fi-FI" sz="1400" dirty="0" smtClean="0"/>
          </a:p>
          <a:p>
            <a:pPr>
              <a:buFont typeface="+mj-lt"/>
              <a:buAutoNum type="arabicPeriod"/>
            </a:pPr>
            <a:r>
              <a:rPr lang="fi-FI" sz="1800" dirty="0" smtClean="0"/>
              <a:t>Laskuttaja lähettää suoramaksuasiakkaille laskun ennakkotietona postitse.</a:t>
            </a:r>
          </a:p>
          <a:p>
            <a:pPr lvl="1"/>
            <a:r>
              <a:rPr lang="fi-FI" sz="1400" dirty="0" err="1" smtClean="0"/>
              <a:t>FK:n</a:t>
            </a:r>
            <a:r>
              <a:rPr lang="fi-FI" sz="1400" dirty="0" smtClean="0"/>
              <a:t> sivuilta saatavissa  </a:t>
            </a:r>
            <a:r>
              <a:rPr lang="fi-FI" sz="1400" dirty="0" smtClean="0">
                <a:hlinkClick r:id="rId2"/>
              </a:rPr>
              <a:t>lomakemalli</a:t>
            </a:r>
            <a:r>
              <a:rPr lang="fi-FI" sz="1400" dirty="0" smtClean="0"/>
              <a:t>.</a:t>
            </a:r>
          </a:p>
        </p:txBody>
      </p:sp>
      <p:sp>
        <p:nvSpPr>
          <p:cNvPr id="16389" name="Dian numeron paikkamerkki 2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132A2C0-C62A-479A-9BCF-FAED9A086D7D}" type="slidenum">
              <a:rPr lang="fi-FI" smtClean="0">
                <a:solidFill>
                  <a:schemeClr val="accent6"/>
                </a:solidFill>
                <a:latin typeface="+mn-lt"/>
              </a:rPr>
              <a:pPr/>
              <a:t>1</a:t>
            </a:fld>
            <a:endParaRPr lang="fi-FI" dirty="0" smtClean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7" name="Päivämäärän paikkamerkki 1"/>
          <p:cNvSpPr txBox="1">
            <a:spLocks/>
          </p:cNvSpPr>
          <p:nvPr/>
        </p:nvSpPr>
        <p:spPr>
          <a:xfrm>
            <a:off x="106359" y="6378234"/>
            <a:ext cx="5911849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l" defTabSz="914400" rtl="0" eaLnBrk="0" latinLnBrk="0" hangingPunct="0">
              <a:defRPr sz="11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fi-FI" dirty="0" smtClean="0">
                <a:latin typeface="+mn-lt"/>
                <a:ea typeface="MS PGothic" pitchFamily="34" charset="-128"/>
              </a:rPr>
              <a:t>5.10.2012</a:t>
            </a:r>
          </a:p>
        </p:txBody>
      </p:sp>
    </p:spTree>
    <p:extLst>
      <p:ext uri="{BB962C8B-B14F-4D97-AF65-F5344CB8AC3E}">
        <p14:creationId xmlns:p14="http://schemas.microsoft.com/office/powerpoint/2010/main" val="4175227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latin typeface="Calibri" pitchFamily="34" charset="0"/>
                <a:cs typeface="Calibri" pitchFamily="34" charset="0"/>
              </a:rPr>
              <a:t>Muuntopalvelun käyttö</a:t>
            </a:r>
          </a:p>
        </p:txBody>
      </p:sp>
      <p:sp>
        <p:nvSpPr>
          <p:cNvPr id="17411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fi-FI" sz="1800" dirty="0" smtClean="0"/>
              <a:t>Yritys suunnittelee, millä tavoin suoraveloitusvaltakirjoista voidaan muodostaa tarvittava vastaanottoehdotus- eli </a:t>
            </a:r>
            <a:r>
              <a:rPr lang="fi-FI" sz="1800" dirty="0" err="1" smtClean="0"/>
              <a:t>ReceiverProposal-sanoma</a:t>
            </a:r>
            <a:r>
              <a:rPr lang="fi-FI" sz="1800" dirty="0" smtClean="0"/>
              <a:t>.</a:t>
            </a:r>
          </a:p>
          <a:p>
            <a:pPr lvl="1"/>
            <a:r>
              <a:rPr lang="fi-FI" sz="1400" dirty="0" smtClean="0"/>
              <a:t>FK tuottanut työkalun myös  vastaanottoehdotussanomien muodostamiseen</a:t>
            </a:r>
          </a:p>
          <a:p>
            <a:pPr lvl="1"/>
            <a:r>
              <a:rPr lang="fi-FI" sz="1400" dirty="0" smtClean="0"/>
              <a:t>Sanomakuvaus osana ilmoittamispalvelun soveltamisohjetta (2.0) ja siihen liittyvää tietoluetteloa</a:t>
            </a:r>
          </a:p>
          <a:p>
            <a:pPr lvl="2"/>
            <a:r>
              <a:rPr lang="fi-FI" sz="1400" dirty="0" smtClean="0"/>
              <a:t>ks. myös muuntoa </a:t>
            </a:r>
            <a:r>
              <a:rPr lang="fi-FI" sz="1400" dirty="0" smtClean="0">
                <a:hlinkClick r:id="rId2"/>
              </a:rPr>
              <a:t>käsittelevä laskuttajan ohje</a:t>
            </a:r>
            <a:r>
              <a:rPr lang="fi-FI" sz="1400" dirty="0" smtClean="0"/>
              <a:t>.</a:t>
            </a:r>
          </a:p>
          <a:p>
            <a:pPr marL="914400" lvl="2" indent="0">
              <a:buNone/>
            </a:pPr>
            <a:endParaRPr lang="fi-FI" sz="1400" dirty="0" smtClean="0"/>
          </a:p>
          <a:p>
            <a:pPr>
              <a:buFont typeface="+mj-lt"/>
              <a:buAutoNum type="arabicPeriod"/>
            </a:pPr>
            <a:r>
              <a:rPr lang="fi-FI" sz="1800" dirty="0" smtClean="0"/>
              <a:t>Yritys muodostaa vastaanottoehdotussanoman jokaista suoraveloitusvaltakirjaa kohden.</a:t>
            </a:r>
          </a:p>
          <a:p>
            <a:pPr lvl="1"/>
            <a:r>
              <a:rPr lang="fi-FI" sz="1400" dirty="0" smtClean="0"/>
              <a:t>Vastaanottoehdotuksilla ilmoitetaan oikeat ja mahdollisimman tarkat tiedot sen perustana olevasta suoraveloitusvaltakirjasta. </a:t>
            </a:r>
          </a:p>
          <a:p>
            <a:pPr lvl="1"/>
            <a:r>
              <a:rPr lang="fi-FI" sz="1400" dirty="0" smtClean="0"/>
              <a:t>Lisäksi ilmoitetaan e-laskun kytkemistä varten tarvittavat tiedot (laskutusaihe, yksilöintitiedot)</a:t>
            </a:r>
          </a:p>
          <a:p>
            <a:pPr>
              <a:buFont typeface="+mj-lt"/>
              <a:buAutoNum type="arabicPeriod"/>
            </a:pPr>
            <a:endParaRPr lang="fi-FI" sz="1800" dirty="0" smtClean="0"/>
          </a:p>
          <a:p>
            <a:pPr>
              <a:buFont typeface="+mj-lt"/>
              <a:buAutoNum type="arabicPeriod"/>
            </a:pPr>
            <a:r>
              <a:rPr lang="fi-FI" sz="1800" dirty="0" smtClean="0"/>
              <a:t>Yritys varmistaa valmiudet vastaanottoehdotussanomien lähettämiseen pankkiin</a:t>
            </a:r>
          </a:p>
          <a:p>
            <a:pPr marL="457200" lvl="1" indent="0">
              <a:buNone/>
            </a:pPr>
            <a:endParaRPr lang="fi-FI" sz="1400" dirty="0" smtClean="0"/>
          </a:p>
          <a:p>
            <a:pPr>
              <a:buFont typeface="+mj-lt"/>
              <a:buAutoNum type="arabicPeriod"/>
            </a:pPr>
            <a:r>
              <a:rPr lang="fi-FI" sz="1800" dirty="0"/>
              <a:t>Yritys </a:t>
            </a:r>
            <a:r>
              <a:rPr lang="fi-FI" sz="1800" dirty="0" smtClean="0"/>
              <a:t>varautuu muunnossa hylättyjen vastaanottoehdotusten käsittelyyn ja asiakkaiden tiedottamiseen</a:t>
            </a:r>
            <a:endParaRPr lang="fi-FI" sz="1400" dirty="0" smtClean="0"/>
          </a:p>
          <a:p>
            <a:pPr lvl="1">
              <a:buFontTx/>
              <a:buAutoNum type="arabicPeriod"/>
            </a:pPr>
            <a:endParaRPr lang="fi-FI" sz="1400" dirty="0" smtClean="0"/>
          </a:p>
        </p:txBody>
      </p:sp>
      <p:sp>
        <p:nvSpPr>
          <p:cNvPr id="17412" name="Päivämäärän paikkamerkki 1"/>
          <p:cNvSpPr>
            <a:spLocks noGrp="1"/>
          </p:cNvSpPr>
          <p:nvPr>
            <p:ph type="dt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i-FI" dirty="0" smtClean="0">
                <a:latin typeface="+mn-lt"/>
              </a:rPr>
              <a:t>5.10.2012</a:t>
            </a:r>
          </a:p>
        </p:txBody>
      </p:sp>
      <p:sp>
        <p:nvSpPr>
          <p:cNvPr id="17413" name="Dian numeron paikkamerkki 2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5AC500F-C76E-4FD1-9F18-53D2553DB100}" type="slidenum">
              <a:rPr lang="fi-FI" smtClean="0">
                <a:solidFill>
                  <a:schemeClr val="accent6"/>
                </a:solidFill>
                <a:latin typeface="+mn-lt"/>
              </a:rPr>
              <a:pPr/>
              <a:t>2</a:t>
            </a:fld>
            <a:endParaRPr lang="fi-FI" dirty="0" smtClean="0">
              <a:solidFill>
                <a:schemeClr val="accent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30607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P-Pohjola">
      <a:dk1>
        <a:sysClr val="windowText" lastClr="000000"/>
      </a:dk1>
      <a:lt1>
        <a:sysClr val="window" lastClr="FFFFFF"/>
      </a:lt1>
      <a:dk2>
        <a:srgbClr val="464646"/>
      </a:dk2>
      <a:lt2>
        <a:srgbClr val="EEECE1"/>
      </a:lt2>
      <a:accent1>
        <a:srgbClr val="FF6A10"/>
      </a:accent1>
      <a:accent2>
        <a:srgbClr val="C8C8C8"/>
      </a:accent2>
      <a:accent3>
        <a:srgbClr val="646464"/>
      </a:accent3>
      <a:accent4>
        <a:srgbClr val="FDA53B"/>
      </a:accent4>
      <a:accent5>
        <a:srgbClr val="E6DFCE"/>
      </a:accent5>
      <a:accent6>
        <a:srgbClr val="969696"/>
      </a:accent6>
      <a:hlink>
        <a:srgbClr val="003366"/>
      </a:hlink>
      <a:folHlink>
        <a:srgbClr val="464646"/>
      </a:folHlink>
    </a:clrScheme>
    <a:fontScheme name="OP Pohjol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err="1" smtClean="0">
            <a:solidFill>
              <a:srgbClr val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custClrLst>
    <a:custClr name="1">
      <a:srgbClr val="FF6A10"/>
    </a:custClr>
    <a:custClr name="2">
      <a:srgbClr val="DCDCDC"/>
    </a:custClr>
    <a:custClr name="3">
      <a:srgbClr val="646464"/>
    </a:custClr>
    <a:custClr name="4">
      <a:srgbClr val="FDA53B"/>
    </a:custClr>
    <a:custClr name="5">
      <a:srgbClr val="C8C8C8"/>
    </a:custClr>
    <a:custClr name="6">
      <a:srgbClr val="3C80C8"/>
    </a:custClr>
    <a:custClr name="7">
      <a:srgbClr val="969696"/>
    </a:custClr>
    <a:custClr name="8">
      <a:srgbClr val="667FB4"/>
    </a:custClr>
    <a:custClr name="9">
      <a:srgbClr val="FFDDCC"/>
    </a:custClr>
    <a:custClr name="10">
      <a:srgbClr val="E6DFCE"/>
    </a:custClr>
    <a:custClr name="11">
      <a:srgbClr val="97001F"/>
    </a:custClr>
    <a:custClr name="12">
      <a:srgbClr val="3355A5"/>
    </a:custClr>
    <a:custClr name="13">
      <a:srgbClr val="FFBC99"/>
    </a:custClr>
    <a:custClr name="14">
      <a:srgbClr val="FFDE00"/>
    </a:custClr>
    <a:custClr name="15">
      <a:srgbClr val="BE9500"/>
    </a:custClr>
    <a:custClr name="16">
      <a:srgbClr val="0091B4"/>
    </a:custClr>
    <a:custClr name="17">
      <a:srgbClr val="A03C00"/>
    </a:custClr>
    <a:custClr name="18">
      <a:srgbClr val="99AAD2"/>
    </a:custClr>
    <a:custClr name="19">
      <a:srgbClr val="FF0000"/>
    </a:custClr>
    <a:custClr name="20">
      <a:srgbClr val="006400"/>
    </a:custClr>
    <a:custClr name="21">
      <a:srgbClr val="1E90FF"/>
    </a:custClr>
    <a:custClr name="22">
      <a:srgbClr val="7B68EE"/>
    </a:custClr>
    <a:custClr name="23">
      <a:srgbClr val="4169E1"/>
    </a:custClr>
    <a:custClr name="24">
      <a:srgbClr val="000080"/>
    </a:custClr>
    <a:custClr name="25">
      <a:srgbClr val="755B4D"/>
    </a:custClr>
    <a:custClr name="26">
      <a:srgbClr val="074B88"/>
    </a:custClr>
    <a:custClr name="27">
      <a:srgbClr val="8A070C"/>
    </a:custClr>
    <a:custClr name="28">
      <a:srgbClr val="219C52"/>
    </a:custClr>
    <a:custClr name="29">
      <a:srgbClr val="808080"/>
    </a:custClr>
    <a:custClr name="30">
      <a:srgbClr val="66FF33"/>
    </a:custClr>
    <a:custClr name="31">
      <a:srgbClr val="A052C8"/>
    </a:custClr>
    <a:custClr name="32">
      <a:srgbClr val="2882BE"/>
    </a:custClr>
    <a:custClr name="33">
      <a:srgbClr val="008452"/>
    </a:custClr>
    <a:custClr name="34">
      <a:srgbClr val="969491"/>
    </a:custClr>
    <a:custClr name="35">
      <a:srgbClr val="000066"/>
    </a:custClr>
  </a:custClr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</TotalTime>
  <Words>188</Words>
  <Application>Microsoft Office PowerPoint</Application>
  <PresentationFormat>Näytössä katseltava diaesitys (4:3)</PresentationFormat>
  <Paragraphs>33</Paragraphs>
  <Slides>2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3" baseType="lpstr">
      <vt:lpstr>Blank</vt:lpstr>
      <vt:lpstr>Suoramaksun käyttöönotto ja käyttö</vt:lpstr>
      <vt:lpstr>Muuntopalvelun käyttö</vt:lpstr>
    </vt:vector>
  </TitlesOfParts>
  <Company>OP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Suoramaksun käyttöönotto ja käyttö</dc:title>
  <dc:creator>Pykälämäki Tiina</dc:creator>
  <cp:keywords>OP-Pohjola</cp:keywords>
  <cp:lastModifiedBy>Pykälämäki Tiina</cp:lastModifiedBy>
  <cp:revision>1</cp:revision>
  <dcterms:created xsi:type="dcterms:W3CDTF">2013-01-16T11:46:46Z</dcterms:created>
  <dcterms:modified xsi:type="dcterms:W3CDTF">2013-01-16T11:48:01Z</dcterms:modified>
</cp:coreProperties>
</file>